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64" r:id="rId3"/>
    <p:sldId id="286" r:id="rId4"/>
    <p:sldId id="261" r:id="rId5"/>
    <p:sldId id="258" r:id="rId6"/>
    <p:sldId id="278" r:id="rId7"/>
    <p:sldId id="285" r:id="rId8"/>
    <p:sldId id="259" r:id="rId9"/>
    <p:sldId id="263" r:id="rId10"/>
    <p:sldId id="271" r:id="rId11"/>
    <p:sldId id="283" r:id="rId12"/>
    <p:sldId id="291" r:id="rId13"/>
    <p:sldId id="280" r:id="rId14"/>
    <p:sldId id="262" r:id="rId15"/>
    <p:sldId id="270" r:id="rId16"/>
    <p:sldId id="282" r:id="rId17"/>
    <p:sldId id="266" r:id="rId18"/>
    <p:sldId id="269" r:id="rId19"/>
    <p:sldId id="268" r:id="rId20"/>
    <p:sldId id="275" r:id="rId21"/>
    <p:sldId id="273" r:id="rId22"/>
    <p:sldId id="279" r:id="rId23"/>
    <p:sldId id="284" r:id="rId24"/>
    <p:sldId id="292" r:id="rId25"/>
    <p:sldId id="288" r:id="rId26"/>
    <p:sldId id="289" r:id="rId27"/>
    <p:sldId id="287" r:id="rId28"/>
    <p:sldId id="274" r:id="rId29"/>
    <p:sldId id="267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2CC3A5C-98D1-46EF-BD01-9728F662C005}">
          <p14:sldIdLst>
            <p14:sldId id="256"/>
            <p14:sldId id="264"/>
          </p14:sldIdLst>
        </p14:section>
        <p14:section name="Goal of the project" id="{01AC77BF-20D1-4B96-9945-DC44A62E31C1}">
          <p14:sldIdLst>
            <p14:sldId id="286"/>
            <p14:sldId id="261"/>
            <p14:sldId id="258"/>
            <p14:sldId id="278"/>
            <p14:sldId id="285"/>
          </p14:sldIdLst>
        </p14:section>
        <p14:section name="Solvability" id="{E5BBF2ED-CD7A-421C-8EBE-0EEEDC92AB37}">
          <p14:sldIdLst>
            <p14:sldId id="259"/>
          </p14:sldIdLst>
        </p14:section>
        <p14:section name="Manual build of battery" id="{A5449FEE-99A9-4FB3-9E4E-1E4BA7146696}">
          <p14:sldIdLst>
            <p14:sldId id="263"/>
            <p14:sldId id="271"/>
            <p14:sldId id="283"/>
            <p14:sldId id="291"/>
            <p14:sldId id="280"/>
          </p14:sldIdLst>
        </p14:section>
        <p14:section name="Contact angle measurements" id="{2D85D663-E67C-49D8-B5D9-5177EBDDF8F7}">
          <p14:sldIdLst>
            <p14:sldId id="262"/>
            <p14:sldId id="270"/>
            <p14:sldId id="282"/>
          </p14:sldIdLst>
        </p14:section>
        <p14:section name="Self stratification process" id="{E77F6976-2E61-4064-AA17-24C1CA7BFB80}">
          <p14:sldIdLst>
            <p14:sldId id="266"/>
          </p14:sldIdLst>
        </p14:section>
        <p14:section name="Surface energy based model" id="{A260EA27-AEE2-4DB8-B521-FF39C43F309A}">
          <p14:sldIdLst>
            <p14:sldId id="269"/>
            <p14:sldId id="268"/>
            <p14:sldId id="275"/>
          </p14:sldIdLst>
        </p14:section>
        <p14:section name="Two layer stratification" id="{7A77170F-F4A1-4606-81FC-41D8774A915A}">
          <p14:sldIdLst>
            <p14:sldId id="273"/>
            <p14:sldId id="279"/>
          </p14:sldIdLst>
        </p14:section>
        <p14:section name="Zinc battery" id="{816F3E34-2DE6-45EE-8AEC-0BDD91162B18}">
          <p14:sldIdLst>
            <p14:sldId id="284"/>
            <p14:sldId id="292"/>
            <p14:sldId id="288"/>
            <p14:sldId id="289"/>
            <p14:sldId id="287"/>
          </p14:sldIdLst>
        </p14:section>
        <p14:section name="Three layer stratification" id="{0D67A1BF-F98B-412B-83F8-6F48F2C6C898}">
          <p14:sldIdLst>
            <p14:sldId id="27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4D7"/>
    <a:srgbClr val="65A3D7"/>
    <a:srgbClr val="0065BD"/>
    <a:srgbClr val="66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37EA6-70A7-4C7C-AB94-EAC623B40705}" type="datetimeFigureOut">
              <a:rPr lang="de-DE" smtClean="0"/>
              <a:t>26.07.2021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0C193-B206-4747-8D4E-B2BE14A32E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4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F6EBD-AF8F-420A-8963-E1C88476A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15AD06-D107-4CF7-8C54-09E2C4CDE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C00EE-5880-4933-9D88-A0B4D760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3D29-6164-438C-8148-10A4200FF74C}" type="datetime1">
              <a:rPr lang="de-DE" smtClean="0"/>
              <a:t>26.07.2021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EAC45-AC10-4A26-B8A5-6267FA8D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032CC-A359-4373-A035-41099A80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34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49D87-164E-4354-AC14-203CF3FE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E7B420-D8AF-4986-A076-CA86E0A38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12ED1-A90F-4A6A-B61A-06AE1080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D5B0-BA73-4D1E-B6BE-BD1D2DF3A00E}" type="datetime1">
              <a:rPr lang="de-DE" smtClean="0"/>
              <a:t>26.07.2021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E852C-51A5-40C4-BB5C-A2D1A23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C1D07E-946D-46A3-A5CD-6C5B0020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DAFBB8-F6EE-4C24-B4D6-3173DDF3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935D8B-619D-4A9D-BA86-4AB3EB161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43DE-B207-4532-BBE1-9DC7D346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AD88-8CA5-442E-A11F-6D87D2A2097C}" type="datetime1">
              <a:rPr lang="de-DE" smtClean="0"/>
              <a:t>26.07.2021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F6D56-2B45-4033-B380-8FA5819F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404A4-0368-4ECA-AB7D-EF91B959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D387A-7FEA-4260-91CB-C65CFFCD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775CC-0D6D-450D-A7A7-5C841789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4CFF6-527A-4103-823B-FA2483E3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45633-C100-4C72-A4B1-9D515D20E38C}" type="datetime1">
              <a:rPr lang="de-DE" smtClean="0"/>
              <a:t>26.07.2021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11FEA-08EC-4B6B-80C6-893AB1E9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63756-82E4-4D73-8058-DC698FC4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62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5471E-4411-40DC-B2B0-A4A047FC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A93394-383A-4BCD-934B-5DF3FE3E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4239B-17EE-4CA4-8B2F-514C39EC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6EA5-B018-4793-891A-58E499E84AD9}" type="datetime1">
              <a:rPr lang="de-DE" smtClean="0"/>
              <a:t>26.07.2021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F96A64-06AB-4AC2-8743-82C17BE9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A219CC-A3AF-4223-B3B7-A42C577D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65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643BB-DC4E-4455-AC2C-BA51170F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4A661-0655-46C7-A714-CBF7021D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57F854-B28C-4AB9-99D8-8E1DE3E8D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5E31-1394-4045-A81C-7877AFE8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5D5D-6EC4-4EF5-9800-A69E13FE3909}" type="datetime1">
              <a:rPr lang="de-DE" smtClean="0"/>
              <a:t>26.07.2021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2F5B52-C6AB-4145-AF08-69E73FD1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CB48BC-C2D3-4816-AD6E-BF05CACE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0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0E402-BC9A-47D1-87AD-631539DF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67A19F-2287-4EA9-A929-C81F9F56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CCD0B-51F6-4B69-ABEF-9143409FF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A74435-A806-4150-93B1-F6A5AB599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C17BCC-60F8-4801-BB25-2567309EE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F6FC1A-5B65-40D3-9098-074564AA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1023-6E94-4FDD-9034-317FF5477060}" type="datetime1">
              <a:rPr lang="de-DE" smtClean="0"/>
              <a:t>26.07.2021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3C8C1CF-DA1B-41CE-8A4B-376A29D0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7ECDD3-78A9-43E6-AEAE-6465CB4C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6F41D-27A2-46D2-9F8C-10F070B2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261BC6-DCAA-425A-97D4-F223BE99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CAD-489B-4FE6-A82D-4028AEFE5AC9}" type="datetime1">
              <a:rPr lang="de-DE" smtClean="0"/>
              <a:t>26.07.2021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6D5406-F771-460B-AC11-DCEFA09B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8521BE-BE4B-4D4E-9FDD-F7F02423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8CB118-EEE8-4A1F-BF54-7BBDF4D5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8B4-E1DC-423B-AAAF-F1179410A3A9}" type="datetime1">
              <a:rPr lang="de-DE" smtClean="0"/>
              <a:t>26.07.2021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9E676B-CDDE-407D-8D0B-2ED56DFC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4E9773-C637-41D9-8B34-781DCB71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6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EBB1-E45B-4509-BDC2-E174E101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B3E518-7936-498E-B2E3-A3C7038E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C45240-10B8-47EE-8DF3-8BC19D1AA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13EABE-2F4A-481C-8138-A1E858F8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834F-ADB9-4BAA-8C39-1DF396F4AE09}" type="datetime1">
              <a:rPr lang="de-DE" smtClean="0"/>
              <a:t>26.07.2021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E3C632-CF56-4AD1-8496-1749B62B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E9859F-37DA-4D36-B062-405FDE7A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4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0A3EC-E944-41AD-A5D5-03BBB93C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346A11-3175-4519-B3DE-859C7470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DB2347-8B75-44A9-B8C8-2FF6B967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D6774C-DAF7-4D8C-AFE1-0E991321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C9B-1FD9-4855-A48E-24F16CD52679}" type="datetime1">
              <a:rPr lang="de-DE" smtClean="0"/>
              <a:t>26.07.2021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12A1C2-DEA8-4420-BE2D-4E214936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63A661-D72F-4543-8DDD-F7886CAB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0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5E7D63C-1F9B-44F1-AB85-A216C635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6A85F-5E9A-443E-9B17-E1F0D2A2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234C8D-1495-4F55-982C-E89C9A84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B2303-FAF7-4D95-B7D1-1FC291FD734D}" type="datetime1">
              <a:rPr lang="de-DE" smtClean="0"/>
              <a:t>26.07.2021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D3422B-C51D-44E6-B97F-1F2B4FB47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E1FE05-7DEE-4343-9237-F4A29B8D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BEADF91-0BB5-4571-9EA3-CF046538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8" b="14541"/>
          <a:stretch/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2"/>
            <a:ext cx="10080771" cy="1846044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solidFill>
                  <a:srgbClr val="66A4D7"/>
                </a:solidFill>
              </a:rPr>
              <a:t>Exploring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the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Feasibility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to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make</a:t>
            </a:r>
            <a:r>
              <a:rPr lang="de-DE" b="1" dirty="0">
                <a:solidFill>
                  <a:srgbClr val="66A4D7"/>
                </a:solidFill>
              </a:rPr>
              <a:t> a</a:t>
            </a:r>
            <a:br>
              <a:rPr lang="de-DE" b="1" dirty="0">
                <a:solidFill>
                  <a:srgbClr val="66A4D7"/>
                </a:solidFill>
              </a:rPr>
            </a:br>
            <a:r>
              <a:rPr lang="de-DE" b="1" dirty="0">
                <a:solidFill>
                  <a:srgbClr val="0065BD"/>
                </a:solidFill>
              </a:rPr>
              <a:t>“Paint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”</a:t>
            </a:r>
            <a:endParaRPr lang="de-DE" dirty="0">
              <a:solidFill>
                <a:srgbClr val="0065BD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9BDBED-9D5C-4E0B-8A73-619E1AAEF9E1}"/>
              </a:ext>
            </a:extLst>
          </p:cNvPr>
          <p:cNvSpPr txBox="1"/>
          <p:nvPr/>
        </p:nvSpPr>
        <p:spPr>
          <a:xfrm>
            <a:off x="0" y="414416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65A3D7"/>
                </a:solidFill>
              </a:rPr>
              <a:t>Andreas Grasser, 26.07.2021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6C62887-0021-4FBB-9FF7-FA631AA1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39" y="272985"/>
            <a:ext cx="852184" cy="8618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D6C15C08-4271-48A2-B40A-9402CC0E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4407" y="3676433"/>
            <a:ext cx="4263307" cy="28344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ED9E3C-8FB2-4C0E-B98A-C878C4FE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BF9281A-FE6D-4433-9DE2-4535DC056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40" y="1401005"/>
            <a:ext cx="4513131" cy="2420084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B5C85D-E060-451B-A1BD-42CD9C1E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21882C-9E7E-4D7E-8F9D-EF98CA8F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7EE9C1-0723-444C-96E2-81C3429E0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3993" y="1189037"/>
            <a:ext cx="4263307" cy="28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4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Electropolymerisation </a:t>
            </a:r>
            <a:r>
              <a:rPr lang="de-DE" dirty="0" err="1"/>
              <a:t>of</a:t>
            </a:r>
            <a:r>
              <a:rPr lang="de-DE" dirty="0"/>
              <a:t> PANI on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Can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dropcast</a:t>
            </a:r>
            <a:r>
              <a:rPr lang="de-DE" dirty="0"/>
              <a:t> PANI </a:t>
            </a:r>
            <a:r>
              <a:rPr lang="de-DE" dirty="0" err="1"/>
              <a:t>instead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electropolymerizing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CV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casted</a:t>
            </a:r>
            <a:r>
              <a:rPr lang="de-DE" dirty="0"/>
              <a:t> PANI</a:t>
            </a:r>
            <a:br>
              <a:rPr lang="de-DE" dirty="0"/>
            </a:br>
            <a:r>
              <a:rPr lang="de-DE" dirty="0"/>
              <a:t>      (in 8M NaClO</a:t>
            </a:r>
            <a:r>
              <a:rPr lang="de-DE" baseline="-25000" dirty="0"/>
              <a:t>4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85BB40-5D94-41E1-895C-FE2D45D0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49" y="1809894"/>
            <a:ext cx="6160352" cy="47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7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D6C15C08-4271-48A2-B40A-9402CC0E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4407" y="3676433"/>
            <a:ext cx="4263307" cy="28344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ED9E3C-8FB2-4C0E-B98A-C878C4FE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BF9281A-FE6D-4433-9DE2-4535DC056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40" y="1401005"/>
            <a:ext cx="4513131" cy="2420084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B5C85D-E060-451B-A1BD-42CD9C1E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21882C-9E7E-4D7E-8F9D-EF98CA8F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7EE9C1-0723-444C-96E2-81C3429E0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3993" y="1189037"/>
            <a:ext cx="4263307" cy="2834482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E1D0C895-277C-4E13-9BE8-A81052479858}"/>
              </a:ext>
            </a:extLst>
          </p:cNvPr>
          <p:cNvSpPr/>
          <p:nvPr/>
        </p:nvSpPr>
        <p:spPr>
          <a:xfrm>
            <a:off x="1317072" y="1820411"/>
            <a:ext cx="1929468" cy="5201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295E89F-8E12-4C61-AB45-80E2B164F751}"/>
              </a:ext>
            </a:extLst>
          </p:cNvPr>
          <p:cNvSpPr/>
          <p:nvPr/>
        </p:nvSpPr>
        <p:spPr>
          <a:xfrm>
            <a:off x="2092355" y="2228305"/>
            <a:ext cx="1929468" cy="5201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671E70C-570A-4BBB-AB50-B2CE2BE3B9F9}"/>
              </a:ext>
            </a:extLst>
          </p:cNvPr>
          <p:cNvSpPr/>
          <p:nvPr/>
        </p:nvSpPr>
        <p:spPr>
          <a:xfrm>
            <a:off x="4716011" y="5009626"/>
            <a:ext cx="1929468" cy="5201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526A32F-9FAF-4C23-A85D-C431464BF1BC}"/>
              </a:ext>
            </a:extLst>
          </p:cNvPr>
          <p:cNvSpPr/>
          <p:nvPr/>
        </p:nvSpPr>
        <p:spPr>
          <a:xfrm>
            <a:off x="8843395" y="2514600"/>
            <a:ext cx="1929468" cy="5201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340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683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DIY 3D-printed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coater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45B3B04-E4CB-45CA-B135-10F1BA826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r="4468"/>
          <a:stretch/>
        </p:blipFill>
        <p:spPr>
          <a:xfrm rot="5400000">
            <a:off x="6406101" y="1799412"/>
            <a:ext cx="5097631" cy="3807869"/>
          </a:xfrm>
          <a:prstGeom prst="rect">
            <a:avLst/>
          </a:pr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6761003-33A2-4BA7-A01C-7D0F036D8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5986"/>
          <a:stretch/>
        </p:blipFill>
        <p:spPr>
          <a:xfrm rot="5400000">
            <a:off x="1488080" y="2292293"/>
            <a:ext cx="38049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3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 </a:t>
            </a:r>
            <a:r>
              <a:rPr lang="en-US" dirty="0" err="1"/>
              <a:t>hydrophility</a:t>
            </a:r>
            <a:r>
              <a:rPr lang="en-US" dirty="0"/>
              <a:t> of surface</a:t>
            </a:r>
          </a:p>
          <a:p>
            <a:pPr marL="0" indent="0">
              <a:buNone/>
            </a:pPr>
            <a:r>
              <a:rPr lang="en-US" dirty="0"/>
              <a:t>→ possible test for a successful stratification</a:t>
            </a:r>
          </a:p>
          <a:p>
            <a:pPr marL="0" indent="0">
              <a:buNone/>
            </a:pPr>
            <a:r>
              <a:rPr lang="en-US" dirty="0"/>
              <a:t>→ with different liquids: measurement of free surface energy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+ Very fast and easy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Many error sources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(soaking into PANI, dirt on surface,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     different film thickness, 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51AE85-FCC2-469B-8F42-3EAB678E1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1" t="8808" r="27271" b="25504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10381-07D5-445C-B4D7-096946A6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contact-angle-example-2">
            <a:hlinkClick r:id="" action="ppaction://media"/>
            <a:extLst>
              <a:ext uri="{FF2B5EF4-FFF2-40B4-BE49-F238E27FC236}">
                <a16:creationId xmlns:a16="http://schemas.microsoft.com/office/drawing/2014/main" id="{88EBF76F-ED0C-49FD-8E2A-7B3616224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6939" b="19601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4782"/>
          </a:xfrm>
        </p:spPr>
        <p:txBody>
          <a:bodyPr>
            <a:normAutofit/>
          </a:bodyPr>
          <a:lstStyle/>
          <a:p>
            <a:r>
              <a:rPr lang="en-US" dirty="0"/>
              <a:t>Compare contact angle of different samples:</a:t>
            </a:r>
          </a:p>
          <a:p>
            <a:pPr lvl="1"/>
            <a:r>
              <a:rPr lang="en-US" dirty="0"/>
              <a:t>Polyaniline</a:t>
            </a:r>
          </a:p>
          <a:p>
            <a:pPr lvl="1"/>
            <a:r>
              <a:rPr lang="en-US" dirty="0"/>
              <a:t>PVA/PEG</a:t>
            </a:r>
          </a:p>
          <a:p>
            <a:pPr lvl="1"/>
            <a:r>
              <a:rPr lang="en-US" dirty="0"/>
              <a:t>Polyaniline + PVA/PEG</a:t>
            </a:r>
          </a:p>
          <a:p>
            <a:pPr lvl="1"/>
            <a:endParaRPr lang="en-US" dirty="0"/>
          </a:p>
          <a:p>
            <a:r>
              <a:rPr lang="en-US" dirty="0"/>
              <a:t>For a successful stratification:</a:t>
            </a:r>
            <a:br>
              <a:rPr lang="en-US" dirty="0"/>
            </a:br>
            <a:r>
              <a:rPr lang="en-US" dirty="0"/>
              <a:t>contact angle of mixture should show strong tendency towards one of the single components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41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919170-36FF-4F1D-85EF-A8FFF0B6D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6390" y="1531559"/>
            <a:ext cx="5559219" cy="48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self-statification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forces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Gravity</a:t>
            </a:r>
          </a:p>
          <a:p>
            <a:pPr lvl="1"/>
            <a:r>
              <a:rPr lang="de-DE" dirty="0" err="1"/>
              <a:t>Selective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Pigment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tension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lvl="1"/>
            <a:r>
              <a:rPr lang="de-DE" dirty="0"/>
              <a:t>Phase </a:t>
            </a:r>
            <a:r>
              <a:rPr lang="de-DE" dirty="0" err="1"/>
              <a:t>contraction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UNIFAC </a:t>
            </a:r>
            <a:r>
              <a:rPr lang="de-DE" dirty="0" err="1"/>
              <a:t>model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2B49DA-981B-43AC-A393-8DF1BDBF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719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</a:t>
            </a:r>
            <a:r>
              <a:rPr lang="de-DE" b="0" dirty="0" err="1"/>
              <a:t>ssumptions</a:t>
            </a:r>
            <a:r>
              <a:rPr lang="de-DE" b="0" dirty="0"/>
              <a:t>:</a:t>
            </a:r>
          </a:p>
          <a:p>
            <a:pPr lvl="1"/>
            <a:r>
              <a:rPr lang="de-DE" b="0" dirty="0"/>
              <a:t>Surface </a:t>
            </a:r>
            <a:r>
              <a:rPr lang="de-DE" b="0" dirty="0" err="1"/>
              <a:t>free</a:t>
            </a:r>
            <a:r>
              <a:rPr lang="de-DE" b="0" dirty="0"/>
              <a:t>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</a:t>
            </a:r>
            <a:r>
              <a:rPr lang="de-DE" b="0" dirty="0" err="1"/>
              <a:t>main</a:t>
            </a:r>
            <a:r>
              <a:rPr lang="de-DE" b="0" dirty="0"/>
              <a:t> </a:t>
            </a:r>
            <a:r>
              <a:rPr lang="de-DE" b="0" dirty="0" err="1"/>
              <a:t>driving</a:t>
            </a:r>
            <a:r>
              <a:rPr lang="de-DE" b="0" dirty="0"/>
              <a:t> </a:t>
            </a:r>
            <a:r>
              <a:rPr lang="de-DE" b="0" dirty="0" err="1"/>
              <a:t>force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stratification</a:t>
            </a:r>
            <a:endParaRPr lang="de-DE" dirty="0"/>
          </a:p>
          <a:p>
            <a:pPr lvl="1"/>
            <a:r>
              <a:rPr lang="de-DE" dirty="0"/>
              <a:t>Solvent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in </a:t>
            </a:r>
            <a:r>
              <a:rPr lang="de-DE" dirty="0" err="1"/>
              <a:t>stratification</a:t>
            </a:r>
            <a:endParaRPr lang="de-DE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Relatively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easy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measure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calculate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C00000"/>
                </a:solidFill>
              </a:rPr>
              <a:t>-  Even in an </a:t>
            </a:r>
            <a:r>
              <a:rPr lang="de-DE" dirty="0" err="1">
                <a:solidFill>
                  <a:srgbClr val="C00000"/>
                </a:solidFill>
              </a:rPr>
              <a:t>advanced</a:t>
            </a:r>
            <a:r>
              <a:rPr lang="de-DE" dirty="0">
                <a:solidFill>
                  <a:srgbClr val="C00000"/>
                </a:solidFill>
              </a:rPr>
              <a:t> form </a:t>
            </a:r>
            <a:r>
              <a:rPr lang="de-DE" dirty="0" err="1">
                <a:solidFill>
                  <a:srgbClr val="C00000"/>
                </a:solidFill>
              </a:rPr>
              <a:t>no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perfect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prediction</a:t>
            </a:r>
            <a:r>
              <a:rPr lang="de-DE" dirty="0">
                <a:solidFill>
                  <a:srgbClr val="C00000"/>
                </a:solidFill>
              </a:rPr>
              <a:t> possible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39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de-DE" b="1" dirty="0">
                    <a:ea typeface="Cambria Math" panose="02040503050406030204" pitchFamily="18" charset="0"/>
                  </a:rPr>
                  <a:t>3 </a:t>
                </a:r>
                <a:r>
                  <a:rPr lang="de-DE" b="1" dirty="0" err="1">
                    <a:ea typeface="Cambria Math" panose="02040503050406030204" pitchFamily="18" charset="0"/>
                  </a:rPr>
                  <a:t>conditions</a:t>
                </a:r>
                <a:r>
                  <a:rPr lang="de-DE" b="1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  <a:blipFill>
                <a:blip r:embed="rId2"/>
                <a:stretch>
                  <a:fillRect t="-4462" b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60AD7-D1C4-4BA9-A90A-E2CEF3AD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28BA40-3FC1-4A9C-AD3D-BD0B1EEA3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99" t="18048" r="18488" b="18503"/>
          <a:stretch/>
        </p:blipFill>
        <p:spPr>
          <a:xfrm>
            <a:off x="838199" y="1690688"/>
            <a:ext cx="4202763" cy="400931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ED92321-8340-449A-8899-DC78DE4C36DE}"/>
              </a:ext>
            </a:extLst>
          </p:cNvPr>
          <p:cNvCxnSpPr/>
          <p:nvPr/>
        </p:nvCxnSpPr>
        <p:spPr>
          <a:xfrm>
            <a:off x="6096000" y="1870745"/>
            <a:ext cx="0" cy="41441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67A087A-E306-493F-880D-BD9E3BA58FEA}"/>
              </a:ext>
            </a:extLst>
          </p:cNvPr>
          <p:cNvSpPr txBox="1"/>
          <p:nvPr/>
        </p:nvSpPr>
        <p:spPr>
          <a:xfrm>
            <a:off x="501296" y="6047803"/>
            <a:ext cx="50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Christopher </a:t>
            </a:r>
            <a:r>
              <a:rPr lang="en-US" sz="1000" dirty="0" err="1"/>
              <a:t>Carr</a:t>
            </a:r>
            <a:r>
              <a:rPr lang="en-US" sz="1000" dirty="0"/>
              <a:t>, Eva </a:t>
            </a:r>
            <a:r>
              <a:rPr lang="en-US" sz="1000" dirty="0" err="1"/>
              <a:t>Wallstöm</a:t>
            </a:r>
            <a:r>
              <a:rPr lang="en-US" sz="1000" dirty="0"/>
              <a:t>, Theoretical aspects of self-stratification (1996)</a:t>
            </a:r>
          </a:p>
          <a:p>
            <a:pPr algn="ctr"/>
            <a:r>
              <a:rPr lang="en-US" sz="1000" dirty="0"/>
              <a:t>https://doi.org/10.1016/0300-9440(95)00594-3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658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production has many steps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In-situ production often impossible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More steps  more expensive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Reduction of production steps can lead to lower prices and broader applications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8C2758-0739-446A-A76D-9CF556B6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9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ea typeface="Cambria Math" panose="02040503050406030204" pitchFamily="18" charset="0"/>
                  </a:rPr>
                  <a:t>Possibility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estimate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interfacial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tension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from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energies</a:t>
                </a:r>
                <a:r>
                  <a:rPr lang="de-DE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dispersive</a:t>
                </a:r>
                <a:r>
                  <a:rPr lang="de-DE" dirty="0"/>
                  <a:t> component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de-DE" dirty="0"/>
                  <a:t>: polar </a:t>
                </a:r>
                <a:r>
                  <a:rPr lang="de-DE" dirty="0" err="1"/>
                  <a:t>component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01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F2669B0-0D72-417E-9797-0FABC5688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756" y="1999739"/>
            <a:ext cx="7128308" cy="48199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No stratification signs for PEG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88AE1-0F96-4A0A-8DAB-835FB08DA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084" y="2491273"/>
            <a:ext cx="4120139" cy="35758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BD148B1-7C29-4C91-A0B8-9E81E1160D5B}"/>
              </a:ext>
            </a:extLst>
          </p:cNvPr>
          <p:cNvSpPr/>
          <p:nvPr/>
        </p:nvSpPr>
        <p:spPr>
          <a:xfrm>
            <a:off x="9613784" y="4306470"/>
            <a:ext cx="1946246" cy="1787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0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EC93279-CD24-4545-A0A1-52F656198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350" y="1832527"/>
            <a:ext cx="6568750" cy="50287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Stratification of Polyaniline + PVA on Aluminum foil?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957BEA-CB22-4946-B25A-284D2EE84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899" y="2617590"/>
            <a:ext cx="3696008" cy="32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5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Big problem: how to add third layer beneath the coating?</a:t>
            </a:r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D59B31-4387-4C4C-9C80-9EDF80BFD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7996" y="2646353"/>
            <a:ext cx="3696008" cy="3207727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BC84809-76F3-4568-8CC4-731FE619931A}"/>
              </a:ext>
            </a:extLst>
          </p:cNvPr>
          <p:cNvCxnSpPr>
            <a:cxnSpLocks/>
          </p:cNvCxnSpPr>
          <p:nvPr/>
        </p:nvCxnSpPr>
        <p:spPr>
          <a:xfrm flipH="1">
            <a:off x="6509857" y="4952786"/>
            <a:ext cx="1761688" cy="3271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FCE51AD2-04F9-4DFC-9F5C-E8D52F29C4F8}"/>
              </a:ext>
            </a:extLst>
          </p:cNvPr>
          <p:cNvSpPr txBox="1"/>
          <p:nvPr/>
        </p:nvSpPr>
        <p:spPr>
          <a:xfrm>
            <a:off x="8271545" y="4572070"/>
            <a:ext cx="486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>
                <a:solidFill>
                  <a:schemeClr val="accent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77263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2289655"/>
          </a:xfrm>
        </p:spPr>
        <p:txBody>
          <a:bodyPr>
            <a:normAutofit/>
          </a:bodyPr>
          <a:lstStyle/>
          <a:p>
            <a:r>
              <a:rPr lang="en-US" dirty="0"/>
              <a:t>Big problem: how to add third layer beneath the coating?</a:t>
            </a:r>
            <a:endParaRPr lang="en-US" baseline="30000" dirty="0"/>
          </a:p>
          <a:p>
            <a:r>
              <a:rPr lang="en-US" dirty="0"/>
              <a:t>Using a zinc substrate as anode and Zinc Perchlorate as conducting salt</a:t>
            </a:r>
          </a:p>
          <a:p>
            <a:r>
              <a:rPr lang="en-US" dirty="0"/>
              <a:t>Possible difficulties:</a:t>
            </a:r>
          </a:p>
          <a:p>
            <a:pPr lvl="1"/>
            <a:r>
              <a:rPr lang="en-US" dirty="0"/>
              <a:t>Zinc has different surface energy than Aluminum</a:t>
            </a:r>
          </a:p>
          <a:p>
            <a:pPr lvl="1"/>
            <a:r>
              <a:rPr lang="en-US" dirty="0"/>
              <a:t>Zn</a:t>
            </a:r>
            <a:r>
              <a:rPr lang="en-US" baseline="30000" dirty="0"/>
              <a:t>2+ </a:t>
            </a:r>
            <a:r>
              <a:rPr lang="en-US" dirty="0"/>
              <a:t>/Cl</a:t>
            </a:r>
            <a:r>
              <a:rPr lang="en-US" sz="2800" baseline="30000" dirty="0"/>
              <a:t>-</a:t>
            </a:r>
            <a:r>
              <a:rPr lang="en-US" baseline="30000" dirty="0"/>
              <a:t> </a:t>
            </a:r>
            <a:r>
              <a:rPr lang="en-US" dirty="0"/>
              <a:t>instead of Na</a:t>
            </a:r>
            <a:r>
              <a:rPr lang="en-US" baseline="30000" dirty="0"/>
              <a:t>+ </a:t>
            </a:r>
            <a:r>
              <a:rPr lang="en-US" dirty="0"/>
              <a:t>ions</a:t>
            </a:r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6" b="7307"/>
          <a:stretch/>
        </p:blipFill>
        <p:spPr>
          <a:xfrm>
            <a:off x="2531036" y="4115280"/>
            <a:ext cx="7129928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63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First test with copper current collector gave a voltage of ~0.6V</a:t>
            </a:r>
          </a:p>
          <a:p>
            <a:pPr marL="0" indent="0">
              <a:buNone/>
            </a:pPr>
            <a:r>
              <a:rPr lang="en-US" b="1" baseline="30000" dirty="0"/>
              <a:t>(Reaction directly between zinc ions and copper foil?)</a:t>
            </a:r>
          </a:p>
          <a:p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" b="1267"/>
          <a:stretch/>
        </p:blipFill>
        <p:spPr>
          <a:xfrm>
            <a:off x="2531036" y="3094206"/>
            <a:ext cx="7129928" cy="27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68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Next time in the lab:</a:t>
            </a:r>
            <a:br>
              <a:rPr lang="en-US" dirty="0"/>
            </a:br>
            <a:r>
              <a:rPr lang="en-US" dirty="0"/>
              <a:t>Using two zinc current collectors</a:t>
            </a:r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" b="3633"/>
          <a:stretch/>
        </p:blipFill>
        <p:spPr>
          <a:xfrm>
            <a:off x="2531036" y="3073093"/>
            <a:ext cx="7129928" cy="27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06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zinc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PVA easily solvable in NMP</a:t>
            </a:r>
            <a:endParaRPr lang="en-US" baseline="30000" dirty="0"/>
          </a:p>
          <a:p>
            <a:pPr marL="0" indent="0">
              <a:buNone/>
            </a:pPr>
            <a:r>
              <a:rPr lang="de-DE" dirty="0"/>
              <a:t>↯ </a:t>
            </a:r>
            <a:r>
              <a:rPr lang="en-US" dirty="0" err="1"/>
              <a:t>Spincoating</a:t>
            </a:r>
            <a:r>
              <a:rPr lang="en-US" dirty="0"/>
              <a:t> of PANI on top of PVA not possible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Building the battery bottom 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1E45B9-14F1-4E4E-B712-AD90F4EAD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0154" y="3620206"/>
            <a:ext cx="6671692" cy="27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5EECC15-11EA-412B-8EB9-B38E80B3F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43" y="4194495"/>
            <a:ext cx="3731033" cy="25752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Ways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to</a:t>
            </a:r>
            <a:r>
              <a:rPr lang="de-DE" b="1" dirty="0">
                <a:solidFill>
                  <a:srgbClr val="0065BD"/>
                </a:solidFill>
              </a:rPr>
              <a:t> do </a:t>
            </a:r>
            <a:r>
              <a:rPr lang="de-DE" b="1" dirty="0" err="1">
                <a:solidFill>
                  <a:srgbClr val="0065BD"/>
                </a:solidFill>
              </a:rPr>
              <a:t>three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7395"/>
          </a:xfrm>
        </p:spPr>
        <p:txBody>
          <a:bodyPr/>
          <a:lstStyle/>
          <a:p>
            <a:r>
              <a:rPr lang="en-US" dirty="0"/>
              <a:t>Try stratification by free surface energy mechanism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Not many three-layer stratifications reported in the literature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Complete &amp; reliable stratification is necessary (short circuits!)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a magnetic third component to force stratification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98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Further plan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7748"/>
          </a:xfrm>
        </p:spPr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zinc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coatings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elipsomerty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  <a:p>
            <a:r>
              <a:rPr lang="de-DE" dirty="0"/>
              <a:t>…?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34C047-44F9-403C-B8E7-BD571F4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78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paint that produces the three layers of a battery by itself:</a:t>
            </a:r>
          </a:p>
          <a:p>
            <a:pPr lvl="1"/>
            <a:r>
              <a:rPr lang="en-US" dirty="0"/>
              <a:t>cathode</a:t>
            </a:r>
          </a:p>
          <a:p>
            <a:pPr lvl="1"/>
            <a:r>
              <a:rPr lang="en-US" dirty="0"/>
              <a:t>gel electrolyte / </a:t>
            </a:r>
            <a:r>
              <a:rPr lang="en-US" dirty="0" err="1"/>
              <a:t>seperator</a:t>
            </a:r>
            <a:endParaRPr lang="en-US" dirty="0"/>
          </a:p>
          <a:p>
            <a:pPr lvl="1"/>
            <a:r>
              <a:rPr lang="en-US" dirty="0"/>
              <a:t>anode</a:t>
            </a:r>
          </a:p>
          <a:p>
            <a:pPr lvl="1"/>
            <a:endParaRPr lang="en-US" dirty="0"/>
          </a:p>
          <a:p>
            <a:r>
              <a:rPr lang="en-US" dirty="0"/>
              <a:t>“Wall paint that forms a battery”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73A10-CBCE-49C8-BA16-04041F4BE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9512" y="4099770"/>
            <a:ext cx="3152162" cy="20855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3945551-DDF7-4933-BF54-3BB72B0A1063}"/>
              </a:ext>
            </a:extLst>
          </p:cNvPr>
          <p:cNvSpPr txBox="1"/>
          <p:nvPr/>
        </p:nvSpPr>
        <p:spPr>
          <a:xfrm>
            <a:off x="7832043" y="6185340"/>
            <a:ext cx="1734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https://www.obi.de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834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3713CA3-A244-4C0F-80DF-01F83EA06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88002"/>
            <a:ext cx="12191998" cy="2800766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2C6207E-080D-47E3-B26D-4CF5981AAA2B}"/>
              </a:ext>
            </a:extLst>
          </p:cNvPr>
          <p:cNvSpPr/>
          <p:nvPr/>
        </p:nvSpPr>
        <p:spPr>
          <a:xfrm>
            <a:off x="411480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8C8DA2-B413-4D85-A9C7-8DB90DC26B38}"/>
              </a:ext>
            </a:extLst>
          </p:cNvPr>
          <p:cNvSpPr/>
          <p:nvPr/>
        </p:nvSpPr>
        <p:spPr>
          <a:xfrm>
            <a:off x="805815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01BB1E-3245-45FE-B708-6EB297A4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90682E-20AE-46DB-9213-CA1A745F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68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Possible </a:t>
            </a:r>
            <a:r>
              <a:rPr lang="de-DE" b="1" dirty="0" err="1">
                <a:solidFill>
                  <a:srgbClr val="0065BD"/>
                </a:solidFill>
              </a:rPr>
              <a:t>steps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A4DCBA-3839-426D-969B-D918FB34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0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Solvability experiments with the components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phase separation experiments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Manually assembled battery using spin-coating etc. for benchmark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“Hybrid” battery with self-stratification of two layers + one spin-coated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Complete battery using self stratification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improvements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Reality: not that straight forward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Main material focus: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Polyaniline (PANI)</a:t>
            </a:r>
          </a:p>
          <a:p>
            <a:r>
              <a:rPr lang="en-US" dirty="0">
                <a:solidFill>
                  <a:srgbClr val="00B0F0"/>
                </a:solidFill>
              </a:rPr>
              <a:t>Polyethylene glycol (PEG)</a:t>
            </a:r>
          </a:p>
          <a:p>
            <a:r>
              <a:rPr lang="en-US" dirty="0">
                <a:solidFill>
                  <a:srgbClr val="00B0F0"/>
                </a:solidFill>
              </a:rPr>
              <a:t>Polyvinyl alcohol (PVA)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Alizarin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N-Methyl-2-pyrrolidone (NMP)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C97A3C-0447-4390-8D06-D8867DD3E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4" y="1646238"/>
            <a:ext cx="1387151" cy="10897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4112F11-AF10-4BF1-90E7-70166FFDB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674" y="2491170"/>
            <a:ext cx="1900334" cy="9501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123E741-B0AA-42CC-98AB-82D9BA234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4" y="3172219"/>
            <a:ext cx="1108902" cy="9498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9CD63B5-76A7-4629-92E6-CBAD6211B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93" y="3916553"/>
            <a:ext cx="1416964" cy="9498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F43F8AC-413B-4E96-A860-A3425C10D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96" y="4725873"/>
            <a:ext cx="1003605" cy="102718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FBC6374-BA50-439C-985F-0C058390ABCA}"/>
              </a:ext>
            </a:extLst>
          </p:cNvPr>
          <p:cNvSpPr txBox="1"/>
          <p:nvPr/>
        </p:nvSpPr>
        <p:spPr>
          <a:xfrm>
            <a:off x="1432474" y="6163077"/>
            <a:ext cx="932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https://www.sigmaaldrich.com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1765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Polyaniline </a:t>
            </a:r>
            <a:r>
              <a:rPr lang="de-DE" b="1" dirty="0" err="1">
                <a:solidFill>
                  <a:srgbClr val="0065BD"/>
                </a:solidFill>
              </a:rPr>
              <a:t>reduction</a:t>
            </a:r>
            <a:r>
              <a:rPr lang="de-DE" b="1" dirty="0">
                <a:solidFill>
                  <a:srgbClr val="0065BD"/>
                </a:solidFill>
              </a:rPr>
              <a:t> / </a:t>
            </a:r>
            <a:r>
              <a:rPr lang="de-DE" b="1" dirty="0" err="1">
                <a:solidFill>
                  <a:srgbClr val="0065BD"/>
                </a:solidFill>
              </a:rPr>
              <a:t>oxidation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4B639D-1719-461C-B1D4-F30FA43F5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3" y="1397642"/>
            <a:ext cx="7016211" cy="4630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8D5B10-A94E-4B34-8D78-2CF7D18F7DDA}"/>
              </a:ext>
            </a:extLst>
          </p:cNvPr>
          <p:cNvSpPr txBox="1"/>
          <p:nvPr/>
        </p:nvSpPr>
        <p:spPr>
          <a:xfrm>
            <a:off x="1432474" y="6163077"/>
            <a:ext cx="932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Song, Edward &amp; Choi, </a:t>
            </a:r>
            <a:r>
              <a:rPr lang="en-US" sz="1000" dirty="0" err="1"/>
              <a:t>Jin</a:t>
            </a:r>
            <a:r>
              <a:rPr lang="en-US" sz="1000" dirty="0"/>
              <a:t>-Woo. (2013). Conducting Polyaniline Nanowire and Its Applications in </a:t>
            </a:r>
            <a:r>
              <a:rPr lang="en-US" sz="1000" dirty="0" err="1"/>
              <a:t>Chemiresistive</a:t>
            </a:r>
            <a:r>
              <a:rPr lang="en-US" sz="1000" dirty="0"/>
              <a:t> Sensing. Nanomaterials. 3. 498-523. 10.3390/nano3030498.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5862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768BB-B21B-442B-916C-AEE2541B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Solvability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experiments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17C685-B73D-4619-B4F9-8E6939D18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8298" cy="4351338"/>
          </a:xfrm>
        </p:spPr>
        <p:txBody>
          <a:bodyPr/>
          <a:lstStyle/>
          <a:p>
            <a:r>
              <a:rPr lang="en-US" dirty="0"/>
              <a:t>One solvent needed for all three polymers</a:t>
            </a:r>
          </a:p>
          <a:p>
            <a:r>
              <a:rPr lang="en-US" dirty="0"/>
              <a:t>Bottleneck in solvability: PANI</a:t>
            </a:r>
          </a:p>
          <a:p>
            <a:r>
              <a:rPr lang="en-US" dirty="0"/>
              <a:t>Experiment: PANI with different solvents and different treatments</a:t>
            </a:r>
          </a:p>
          <a:p>
            <a:pPr marL="0" indent="0">
              <a:buNone/>
            </a:pPr>
            <a:r>
              <a:rPr lang="en-US" dirty="0"/>
              <a:t>→ NMP as a good candidate</a:t>
            </a:r>
          </a:p>
          <a:p>
            <a:pPr marL="0" indent="0">
              <a:buNone/>
            </a:pPr>
            <a:r>
              <a:rPr lang="en-US" b="1" dirty="0"/>
              <a:t>Solvent has influence on stratification process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Also: PANI with shorter chain length better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421409-7799-48FA-97CC-4F4D92BB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3FFDC-C5DD-4D91-BEBF-4340F51F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635210E0-3CE4-4323-AB44-350D6988C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7" t="12789" r="33125" b="17959"/>
          <a:stretch/>
        </p:blipFill>
        <p:spPr>
          <a:xfrm>
            <a:off x="7436498" y="1961171"/>
            <a:ext cx="4506686" cy="39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well-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fabrication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Benchmark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final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Allows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stepwise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complete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stratifying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00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Microsoft Office PowerPoint</Application>
  <PresentationFormat>Breitbild</PresentationFormat>
  <Paragraphs>172</Paragraphs>
  <Slides>29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</vt:lpstr>
      <vt:lpstr>Exploring the Feasibility to make a “Paint Battery”</vt:lpstr>
      <vt:lpstr>Motivation</vt:lpstr>
      <vt:lpstr>Final goal</vt:lpstr>
      <vt:lpstr>Final goal</vt:lpstr>
      <vt:lpstr>Possible steps</vt:lpstr>
      <vt:lpstr>Final goal</vt:lpstr>
      <vt:lpstr>Polyaniline reduction / oxidation</vt:lpstr>
      <vt:lpstr>Solvability experiments</vt:lpstr>
      <vt:lpstr>Manual Battery</vt:lpstr>
      <vt:lpstr>Manual Battery</vt:lpstr>
      <vt:lpstr>Manual Battery</vt:lpstr>
      <vt:lpstr>Manual Battery</vt:lpstr>
      <vt:lpstr>Manual Battery</vt:lpstr>
      <vt:lpstr>Contact angle measurements</vt:lpstr>
      <vt:lpstr>Contact angle measurements</vt:lpstr>
      <vt:lpstr>Contact angle measurements</vt:lpstr>
      <vt:lpstr>The self-statification process</vt:lpstr>
      <vt:lpstr>The surface energy based model</vt:lpstr>
      <vt:lpstr>The surface energy based model</vt:lpstr>
      <vt:lpstr>The surface energy based model</vt:lpstr>
      <vt:lpstr>Battery with two layer stratification</vt:lpstr>
      <vt:lpstr>Battery with two layer stratification</vt:lpstr>
      <vt:lpstr>Battery with two layer stratification</vt:lpstr>
      <vt:lpstr>Battery with two layer stratification</vt:lpstr>
      <vt:lpstr>Battery with two layer stratification</vt:lpstr>
      <vt:lpstr>Battery with two layer stratification</vt:lpstr>
      <vt:lpstr>Manual zinc battery</vt:lpstr>
      <vt:lpstr>Ways to do three layer stratification</vt:lpstr>
      <vt:lpstr>Further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Feasibility to make a “Paint Battery”</dc:title>
  <dc:creator>ga27san</dc:creator>
  <cp:lastModifiedBy>ga27san</cp:lastModifiedBy>
  <cp:revision>153</cp:revision>
  <dcterms:created xsi:type="dcterms:W3CDTF">2021-06-18T09:08:27Z</dcterms:created>
  <dcterms:modified xsi:type="dcterms:W3CDTF">2021-07-26T07:54:38Z</dcterms:modified>
</cp:coreProperties>
</file>